
<file path=[Content_Types].xml><?xml version="1.0" encoding="utf-8"?>
<Types xmlns="http://schemas.openxmlformats.org/package/2006/content-types">
  <Default Extension="xml" ContentType="application/xml"/>
  <Default Extension="jpeg" ContentType="image/jpeg"/>
  <Default Extension="png" ContentType="image/png"/>
  <Default Extension="gif" ContentType="image/gif"/>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handoutMasterIdLst>
    <p:handoutMasterId r:id="rId8"/>
  </p:handoutMasterIdLst>
  <p:sldIdLst>
    <p:sldId id="387" r:id="rId2"/>
    <p:sldId id="386" r:id="rId3"/>
    <p:sldId id="274" r:id="rId4"/>
    <p:sldId id="381" r:id="rId5"/>
    <p:sldId id="361" r:id="rId6"/>
  </p:sldIdLst>
  <p:sldSz cx="9144000" cy="6858000" type="screen4x3"/>
  <p:notesSz cx="9926638" cy="6797675"/>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A9BF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snapToObjects="1">
      <p:cViewPr>
        <p:scale>
          <a:sx n="66" d="100"/>
          <a:sy n="66" d="100"/>
        </p:scale>
        <p:origin x="3504" y="143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notesMaster" Target="notesMasters/notesMaster1.xml"/><Relationship Id="rId8" Type="http://schemas.openxmlformats.org/officeDocument/2006/relationships/handoutMaster" Target="handoutMasters/handoutMaster1.xml"/><Relationship Id="rId9" Type="http://schemas.openxmlformats.org/officeDocument/2006/relationships/presProps" Target="presProps.xml"/><Relationship Id="rId1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4301543" cy="33988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5622798" y="0"/>
            <a:ext cx="4301543" cy="339884"/>
          </a:xfrm>
          <a:prstGeom prst="rect">
            <a:avLst/>
          </a:prstGeom>
        </p:spPr>
        <p:txBody>
          <a:bodyPr vert="horz" lIns="91440" tIns="45720" rIns="91440" bIns="45720" rtlCol="0"/>
          <a:lstStyle>
            <a:lvl1pPr algn="r">
              <a:defRPr sz="1200"/>
            </a:lvl1pPr>
          </a:lstStyle>
          <a:p>
            <a:fld id="{E629BD2D-01ED-EA45-9230-EE7ACABB16F3}" type="datetimeFigureOut">
              <a:rPr lang="fr-FR" smtClean="0"/>
              <a:t>24/03/2017</a:t>
            </a:fld>
            <a:endParaRPr lang="fr-FR"/>
          </a:p>
        </p:txBody>
      </p:sp>
      <p:sp>
        <p:nvSpPr>
          <p:cNvPr id="4" name="Espace réservé du pied de page 3"/>
          <p:cNvSpPr>
            <a:spLocks noGrp="1"/>
          </p:cNvSpPr>
          <p:nvPr>
            <p:ph type="ftr" sz="quarter" idx="2"/>
          </p:nvPr>
        </p:nvSpPr>
        <p:spPr>
          <a:xfrm>
            <a:off x="0" y="6456612"/>
            <a:ext cx="4301543" cy="339884"/>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5622798" y="6456612"/>
            <a:ext cx="4301543" cy="339884"/>
          </a:xfrm>
          <a:prstGeom prst="rect">
            <a:avLst/>
          </a:prstGeom>
        </p:spPr>
        <p:txBody>
          <a:bodyPr vert="horz" lIns="91440" tIns="45720" rIns="91440" bIns="45720" rtlCol="0" anchor="b"/>
          <a:lstStyle>
            <a:lvl1pPr algn="r">
              <a:defRPr sz="1200"/>
            </a:lvl1pPr>
          </a:lstStyle>
          <a:p>
            <a:fld id="{CE72635E-9796-8F4A-8FE2-892EDF82AD14}" type="slidenum">
              <a:rPr lang="fr-FR" smtClean="0"/>
              <a:t>‹#›</a:t>
            </a:fld>
            <a:endParaRPr lang="fr-FR"/>
          </a:p>
        </p:txBody>
      </p:sp>
    </p:spTree>
    <p:extLst>
      <p:ext uri="{BB962C8B-B14F-4D97-AF65-F5344CB8AC3E}">
        <p14:creationId xmlns:p14="http://schemas.microsoft.com/office/powerpoint/2010/main" val="3177539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4301543" cy="339884"/>
          </a:xfrm>
          <a:prstGeom prst="rect">
            <a:avLst/>
          </a:prstGeom>
        </p:spPr>
        <p:txBody>
          <a:bodyPr vert="horz" lIns="91440" tIns="45720" rIns="91440" bIns="45720" rtlCol="0"/>
          <a:lstStyle>
            <a:lvl1pPr algn="l">
              <a:defRPr sz="1200"/>
            </a:lvl1pPr>
          </a:lstStyle>
          <a:p>
            <a:endParaRPr lang="fr-CH"/>
          </a:p>
        </p:txBody>
      </p:sp>
      <p:sp>
        <p:nvSpPr>
          <p:cNvPr id="3" name="Espace réservé de la date 2"/>
          <p:cNvSpPr>
            <a:spLocks noGrp="1"/>
          </p:cNvSpPr>
          <p:nvPr>
            <p:ph type="dt" idx="1"/>
          </p:nvPr>
        </p:nvSpPr>
        <p:spPr>
          <a:xfrm>
            <a:off x="5622798" y="0"/>
            <a:ext cx="4301543" cy="339884"/>
          </a:xfrm>
          <a:prstGeom prst="rect">
            <a:avLst/>
          </a:prstGeom>
        </p:spPr>
        <p:txBody>
          <a:bodyPr vert="horz" lIns="91440" tIns="45720" rIns="91440" bIns="45720" rtlCol="0"/>
          <a:lstStyle>
            <a:lvl1pPr algn="r">
              <a:defRPr sz="1200"/>
            </a:lvl1pPr>
          </a:lstStyle>
          <a:p>
            <a:fld id="{5EB1791C-CC97-43C8-BA0F-A9725D20201E}" type="datetimeFigureOut">
              <a:rPr lang="fr-CH" smtClean="0"/>
              <a:t>24.03.17</a:t>
            </a:fld>
            <a:endParaRPr lang="fr-CH"/>
          </a:p>
        </p:txBody>
      </p:sp>
      <p:sp>
        <p:nvSpPr>
          <p:cNvPr id="4" name="Espace réservé de l'image des diapositives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40" tIns="45720" rIns="91440" bIns="45720" rtlCol="0" anchor="ctr"/>
          <a:lstStyle/>
          <a:p>
            <a:endParaRPr lang="fr-CH"/>
          </a:p>
        </p:txBody>
      </p:sp>
      <p:sp>
        <p:nvSpPr>
          <p:cNvPr id="5" name="Espace réservé des commentaires 4"/>
          <p:cNvSpPr>
            <a:spLocks noGrp="1"/>
          </p:cNvSpPr>
          <p:nvPr>
            <p:ph type="body" sz="quarter" idx="3"/>
          </p:nvPr>
        </p:nvSpPr>
        <p:spPr>
          <a:xfrm>
            <a:off x="992664" y="3228896"/>
            <a:ext cx="7941310" cy="3058954"/>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6" name="Espace réservé du pied de page 5"/>
          <p:cNvSpPr>
            <a:spLocks noGrp="1"/>
          </p:cNvSpPr>
          <p:nvPr>
            <p:ph type="ftr" sz="quarter" idx="4"/>
          </p:nvPr>
        </p:nvSpPr>
        <p:spPr>
          <a:xfrm>
            <a:off x="0" y="6456612"/>
            <a:ext cx="4301543" cy="339884"/>
          </a:xfrm>
          <a:prstGeom prst="rect">
            <a:avLst/>
          </a:prstGeom>
        </p:spPr>
        <p:txBody>
          <a:bodyPr vert="horz" lIns="91440" tIns="45720" rIns="91440" bIns="45720" rtlCol="0" anchor="b"/>
          <a:lstStyle>
            <a:lvl1pPr algn="l">
              <a:defRPr sz="1200"/>
            </a:lvl1pPr>
          </a:lstStyle>
          <a:p>
            <a:endParaRPr lang="fr-CH"/>
          </a:p>
        </p:txBody>
      </p:sp>
      <p:sp>
        <p:nvSpPr>
          <p:cNvPr id="7" name="Espace réservé du numéro de diapositive 6"/>
          <p:cNvSpPr>
            <a:spLocks noGrp="1"/>
          </p:cNvSpPr>
          <p:nvPr>
            <p:ph type="sldNum" sz="quarter" idx="5"/>
          </p:nvPr>
        </p:nvSpPr>
        <p:spPr>
          <a:xfrm>
            <a:off x="5622798" y="6456612"/>
            <a:ext cx="4301543" cy="339884"/>
          </a:xfrm>
          <a:prstGeom prst="rect">
            <a:avLst/>
          </a:prstGeom>
        </p:spPr>
        <p:txBody>
          <a:bodyPr vert="horz" lIns="91440" tIns="45720" rIns="91440" bIns="45720" rtlCol="0" anchor="b"/>
          <a:lstStyle>
            <a:lvl1pPr algn="r">
              <a:defRPr sz="1200"/>
            </a:lvl1pPr>
          </a:lstStyle>
          <a:p>
            <a:fld id="{DF9A271B-E3BA-4AE3-8B95-231D388B5D9F}" type="slidenum">
              <a:rPr lang="fr-CH" smtClean="0"/>
              <a:t>‹#›</a:t>
            </a:fld>
            <a:endParaRPr lang="fr-CH"/>
          </a:p>
        </p:txBody>
      </p:sp>
    </p:spTree>
    <p:extLst>
      <p:ext uri="{BB962C8B-B14F-4D97-AF65-F5344CB8AC3E}">
        <p14:creationId xmlns:p14="http://schemas.microsoft.com/office/powerpoint/2010/main" val="6542043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CH"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CH"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555A84D4-4649-2546-BF01-585FDF864CA6}" type="datetimeFigureOut">
              <a:rPr lang="fr-FR" smtClean="0"/>
              <a:t>24/03/2017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03E60AE-54E2-E34C-90D5-053BE1E5FE63}" type="slidenum">
              <a:rPr lang="fr-FR" smtClean="0"/>
              <a:t>‹#›</a:t>
            </a:fld>
            <a:endParaRPr lang="fr-FR"/>
          </a:p>
        </p:txBody>
      </p:sp>
    </p:spTree>
    <p:extLst>
      <p:ext uri="{BB962C8B-B14F-4D97-AF65-F5344CB8AC3E}">
        <p14:creationId xmlns:p14="http://schemas.microsoft.com/office/powerpoint/2010/main" val="1040788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e la date 3"/>
          <p:cNvSpPr>
            <a:spLocks noGrp="1"/>
          </p:cNvSpPr>
          <p:nvPr>
            <p:ph type="dt" sz="half" idx="10"/>
          </p:nvPr>
        </p:nvSpPr>
        <p:spPr/>
        <p:txBody>
          <a:bodyPr/>
          <a:lstStyle/>
          <a:p>
            <a:fld id="{555A84D4-4649-2546-BF01-585FDF864CA6}" type="datetimeFigureOut">
              <a:rPr lang="fr-FR" smtClean="0"/>
              <a:t>24/03/2017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03E60AE-54E2-E34C-90D5-053BE1E5FE63}" type="slidenum">
              <a:rPr lang="fr-FR" smtClean="0"/>
              <a:t>‹#›</a:t>
            </a:fld>
            <a:endParaRPr lang="fr-FR"/>
          </a:p>
        </p:txBody>
      </p:sp>
    </p:spTree>
    <p:extLst>
      <p:ext uri="{BB962C8B-B14F-4D97-AF65-F5344CB8AC3E}">
        <p14:creationId xmlns:p14="http://schemas.microsoft.com/office/powerpoint/2010/main" val="3119381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CH" smtClean="0"/>
              <a:t>Cliquez et modifiez le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e la date 3"/>
          <p:cNvSpPr>
            <a:spLocks noGrp="1"/>
          </p:cNvSpPr>
          <p:nvPr>
            <p:ph type="dt" sz="half" idx="10"/>
          </p:nvPr>
        </p:nvSpPr>
        <p:spPr/>
        <p:txBody>
          <a:bodyPr/>
          <a:lstStyle/>
          <a:p>
            <a:fld id="{555A84D4-4649-2546-BF01-585FDF864CA6}" type="datetimeFigureOut">
              <a:rPr lang="fr-FR" smtClean="0"/>
              <a:t>24/03/2017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03E60AE-54E2-E34C-90D5-053BE1E5FE63}" type="slidenum">
              <a:rPr lang="fr-FR" smtClean="0"/>
              <a:t>‹#›</a:t>
            </a:fld>
            <a:endParaRPr lang="fr-FR"/>
          </a:p>
        </p:txBody>
      </p:sp>
    </p:spTree>
    <p:extLst>
      <p:ext uri="{BB962C8B-B14F-4D97-AF65-F5344CB8AC3E}">
        <p14:creationId xmlns:p14="http://schemas.microsoft.com/office/powerpoint/2010/main" val="23961729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fr-FR"/>
          </a:p>
        </p:txBody>
      </p:sp>
      <p:sp>
        <p:nvSpPr>
          <p:cNvPr id="3" name="Espace réservé du contenu 2"/>
          <p:cNvSpPr>
            <a:spLocks noGrp="1"/>
          </p:cNvSpPr>
          <p:nvPr>
            <p:ph idx="1"/>
          </p:nvPr>
        </p:nvSpPr>
        <p:spPr/>
        <p:txBody>
          <a:body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e la date 3"/>
          <p:cNvSpPr>
            <a:spLocks noGrp="1"/>
          </p:cNvSpPr>
          <p:nvPr>
            <p:ph type="dt" sz="half" idx="10"/>
          </p:nvPr>
        </p:nvSpPr>
        <p:spPr/>
        <p:txBody>
          <a:bodyPr/>
          <a:lstStyle/>
          <a:p>
            <a:fld id="{555A84D4-4649-2546-BF01-585FDF864CA6}" type="datetimeFigureOut">
              <a:rPr lang="fr-FR" smtClean="0"/>
              <a:t>24/03/2017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03E60AE-54E2-E34C-90D5-053BE1E5FE63}" type="slidenum">
              <a:rPr lang="fr-FR" smtClean="0"/>
              <a:t>‹#›</a:t>
            </a:fld>
            <a:endParaRPr lang="fr-FR"/>
          </a:p>
        </p:txBody>
      </p:sp>
    </p:spTree>
    <p:extLst>
      <p:ext uri="{BB962C8B-B14F-4D97-AF65-F5344CB8AC3E}">
        <p14:creationId xmlns:p14="http://schemas.microsoft.com/office/powerpoint/2010/main" val="2938888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CH"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CH" smtClean="0"/>
              <a:t>Cliquez pour modifier les styles du texte du masque</a:t>
            </a:r>
          </a:p>
        </p:txBody>
      </p:sp>
      <p:sp>
        <p:nvSpPr>
          <p:cNvPr id="4" name="Espace réservé de la date 3"/>
          <p:cNvSpPr>
            <a:spLocks noGrp="1"/>
          </p:cNvSpPr>
          <p:nvPr>
            <p:ph type="dt" sz="half" idx="10"/>
          </p:nvPr>
        </p:nvSpPr>
        <p:spPr/>
        <p:txBody>
          <a:bodyPr/>
          <a:lstStyle/>
          <a:p>
            <a:fld id="{555A84D4-4649-2546-BF01-585FDF864CA6}" type="datetimeFigureOut">
              <a:rPr lang="fr-FR" smtClean="0"/>
              <a:t>24/03/2017</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03E60AE-54E2-E34C-90D5-053BE1E5FE63}" type="slidenum">
              <a:rPr lang="fr-FR" smtClean="0"/>
              <a:t>‹#›</a:t>
            </a:fld>
            <a:endParaRPr lang="fr-FR"/>
          </a:p>
        </p:txBody>
      </p:sp>
    </p:spTree>
    <p:extLst>
      <p:ext uri="{BB962C8B-B14F-4D97-AF65-F5344CB8AC3E}">
        <p14:creationId xmlns:p14="http://schemas.microsoft.com/office/powerpoint/2010/main" val="146116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5" name="Espace réservé de la date 4"/>
          <p:cNvSpPr>
            <a:spLocks noGrp="1"/>
          </p:cNvSpPr>
          <p:nvPr>
            <p:ph type="dt" sz="half" idx="10"/>
          </p:nvPr>
        </p:nvSpPr>
        <p:spPr/>
        <p:txBody>
          <a:bodyPr/>
          <a:lstStyle/>
          <a:p>
            <a:fld id="{555A84D4-4649-2546-BF01-585FDF864CA6}" type="datetimeFigureOut">
              <a:rPr lang="fr-FR" smtClean="0"/>
              <a:t>24/03/2017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03E60AE-54E2-E34C-90D5-053BE1E5FE63}" type="slidenum">
              <a:rPr lang="fr-FR" smtClean="0"/>
              <a:t>‹#›</a:t>
            </a:fld>
            <a:endParaRPr lang="fr-FR"/>
          </a:p>
        </p:txBody>
      </p:sp>
    </p:spTree>
    <p:extLst>
      <p:ext uri="{BB962C8B-B14F-4D97-AF65-F5344CB8AC3E}">
        <p14:creationId xmlns:p14="http://schemas.microsoft.com/office/powerpoint/2010/main" val="3662763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CH"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7" name="Espace réservé de la date 6"/>
          <p:cNvSpPr>
            <a:spLocks noGrp="1"/>
          </p:cNvSpPr>
          <p:nvPr>
            <p:ph type="dt" sz="half" idx="10"/>
          </p:nvPr>
        </p:nvSpPr>
        <p:spPr/>
        <p:txBody>
          <a:bodyPr/>
          <a:lstStyle/>
          <a:p>
            <a:fld id="{555A84D4-4649-2546-BF01-585FDF864CA6}" type="datetimeFigureOut">
              <a:rPr lang="fr-FR" smtClean="0"/>
              <a:t>24/03/2017</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03E60AE-54E2-E34C-90D5-053BE1E5FE63}" type="slidenum">
              <a:rPr lang="fr-FR" smtClean="0"/>
              <a:t>‹#›</a:t>
            </a:fld>
            <a:endParaRPr lang="fr-FR"/>
          </a:p>
        </p:txBody>
      </p:sp>
    </p:spTree>
    <p:extLst>
      <p:ext uri="{BB962C8B-B14F-4D97-AF65-F5344CB8AC3E}">
        <p14:creationId xmlns:p14="http://schemas.microsoft.com/office/powerpoint/2010/main" val="1122236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H" smtClean="0"/>
              <a:t>Cliquez et modifiez le titre</a:t>
            </a:r>
            <a:endParaRPr lang="fr-FR"/>
          </a:p>
        </p:txBody>
      </p:sp>
      <p:sp>
        <p:nvSpPr>
          <p:cNvPr id="3" name="Espace réservé de la date 2"/>
          <p:cNvSpPr>
            <a:spLocks noGrp="1"/>
          </p:cNvSpPr>
          <p:nvPr>
            <p:ph type="dt" sz="half" idx="10"/>
          </p:nvPr>
        </p:nvSpPr>
        <p:spPr/>
        <p:txBody>
          <a:bodyPr/>
          <a:lstStyle/>
          <a:p>
            <a:fld id="{555A84D4-4649-2546-BF01-585FDF864CA6}" type="datetimeFigureOut">
              <a:rPr lang="fr-FR" smtClean="0"/>
              <a:t>24/03/2017</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03E60AE-54E2-E34C-90D5-053BE1E5FE63}" type="slidenum">
              <a:rPr lang="fr-FR" smtClean="0"/>
              <a:t>‹#›</a:t>
            </a:fld>
            <a:endParaRPr lang="fr-FR"/>
          </a:p>
        </p:txBody>
      </p:sp>
    </p:spTree>
    <p:extLst>
      <p:ext uri="{BB962C8B-B14F-4D97-AF65-F5344CB8AC3E}">
        <p14:creationId xmlns:p14="http://schemas.microsoft.com/office/powerpoint/2010/main" val="1961719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55A84D4-4649-2546-BF01-585FDF864CA6}" type="datetimeFigureOut">
              <a:rPr lang="fr-FR" smtClean="0"/>
              <a:t>24/03/2017</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03E60AE-54E2-E34C-90D5-053BE1E5FE63}" type="slidenum">
              <a:rPr lang="fr-FR" smtClean="0"/>
              <a:t>‹#›</a:t>
            </a:fld>
            <a:endParaRPr lang="fr-FR"/>
          </a:p>
        </p:txBody>
      </p:sp>
    </p:spTree>
    <p:extLst>
      <p:ext uri="{BB962C8B-B14F-4D97-AF65-F5344CB8AC3E}">
        <p14:creationId xmlns:p14="http://schemas.microsoft.com/office/powerpoint/2010/main" val="3729584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CH"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H" smtClean="0"/>
              <a:t>Cliquez pour modifier les styles du texte du masque</a:t>
            </a:r>
          </a:p>
        </p:txBody>
      </p:sp>
      <p:sp>
        <p:nvSpPr>
          <p:cNvPr id="5" name="Espace réservé de la date 4"/>
          <p:cNvSpPr>
            <a:spLocks noGrp="1"/>
          </p:cNvSpPr>
          <p:nvPr>
            <p:ph type="dt" sz="half" idx="10"/>
          </p:nvPr>
        </p:nvSpPr>
        <p:spPr/>
        <p:txBody>
          <a:bodyPr/>
          <a:lstStyle/>
          <a:p>
            <a:fld id="{555A84D4-4649-2546-BF01-585FDF864CA6}" type="datetimeFigureOut">
              <a:rPr lang="fr-FR" smtClean="0"/>
              <a:t>24/03/2017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03E60AE-54E2-E34C-90D5-053BE1E5FE63}" type="slidenum">
              <a:rPr lang="fr-FR" smtClean="0"/>
              <a:t>‹#›</a:t>
            </a:fld>
            <a:endParaRPr lang="fr-FR"/>
          </a:p>
        </p:txBody>
      </p:sp>
    </p:spTree>
    <p:extLst>
      <p:ext uri="{BB962C8B-B14F-4D97-AF65-F5344CB8AC3E}">
        <p14:creationId xmlns:p14="http://schemas.microsoft.com/office/powerpoint/2010/main" val="2844637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CH"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CH" smtClean="0"/>
              <a:t>Cliquez pour modifier les styles du texte du masque</a:t>
            </a:r>
          </a:p>
        </p:txBody>
      </p:sp>
      <p:sp>
        <p:nvSpPr>
          <p:cNvPr id="5" name="Espace réservé de la date 4"/>
          <p:cNvSpPr>
            <a:spLocks noGrp="1"/>
          </p:cNvSpPr>
          <p:nvPr>
            <p:ph type="dt" sz="half" idx="10"/>
          </p:nvPr>
        </p:nvSpPr>
        <p:spPr/>
        <p:txBody>
          <a:bodyPr/>
          <a:lstStyle/>
          <a:p>
            <a:fld id="{555A84D4-4649-2546-BF01-585FDF864CA6}" type="datetimeFigureOut">
              <a:rPr lang="fr-FR" smtClean="0"/>
              <a:t>24/03/2017</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03E60AE-54E2-E34C-90D5-053BE1E5FE63}" type="slidenum">
              <a:rPr lang="fr-FR" smtClean="0"/>
              <a:t>‹#›</a:t>
            </a:fld>
            <a:endParaRPr lang="fr-FR"/>
          </a:p>
        </p:txBody>
      </p:sp>
    </p:spTree>
    <p:extLst>
      <p:ext uri="{BB962C8B-B14F-4D97-AF65-F5344CB8AC3E}">
        <p14:creationId xmlns:p14="http://schemas.microsoft.com/office/powerpoint/2010/main" val="350315400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CH" smtClean="0"/>
              <a:t>Cliquez et modifiez le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CH" smtClean="0"/>
              <a:t>Cliquez pour modifier les styles du texte du masque</a:t>
            </a:r>
          </a:p>
          <a:p>
            <a:pPr lvl="1"/>
            <a:r>
              <a:rPr lang="fr-CH" smtClean="0"/>
              <a:t>Deuxième niveau</a:t>
            </a:r>
          </a:p>
          <a:p>
            <a:pPr lvl="2"/>
            <a:r>
              <a:rPr lang="fr-CH" smtClean="0"/>
              <a:t>Troisième niveau</a:t>
            </a:r>
          </a:p>
          <a:p>
            <a:pPr lvl="3"/>
            <a:r>
              <a:rPr lang="fr-CH" smtClean="0"/>
              <a:t>Quatrième niveau</a:t>
            </a:r>
          </a:p>
          <a:p>
            <a:pPr lvl="4"/>
            <a:r>
              <a:rPr lang="fr-CH"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5A84D4-4649-2546-BF01-585FDF864CA6}" type="datetimeFigureOut">
              <a:rPr lang="fr-FR" smtClean="0"/>
              <a:t>24/03/2017</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3E60AE-54E2-E34C-90D5-053BE1E5FE63}" type="slidenum">
              <a:rPr lang="fr-FR" smtClean="0"/>
              <a:t>‹#›</a:t>
            </a:fld>
            <a:endParaRPr lang="fr-FR"/>
          </a:p>
        </p:txBody>
      </p:sp>
    </p:spTree>
    <p:extLst>
      <p:ext uri="{BB962C8B-B14F-4D97-AF65-F5344CB8AC3E}">
        <p14:creationId xmlns:p14="http://schemas.microsoft.com/office/powerpoint/2010/main" val="36457560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g"/><Relationship Id="rId5" Type="http://schemas.openxmlformats.org/officeDocument/2006/relationships/image" Target="../media/image4.jpg"/><Relationship Id="rId6" Type="http://schemas.openxmlformats.org/officeDocument/2006/relationships/image" Target="../media/image5.jpg"/><Relationship Id="rId7" Type="http://schemas.openxmlformats.org/officeDocument/2006/relationships/image" Target="../media/image6.jp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1" Type="http://schemas.openxmlformats.org/officeDocument/2006/relationships/hyperlink" Target="http://www.bag.admin.ch/themen/drogen/00041/03814/index.html?lang=fr" TargetMode="External"/><Relationship Id="rId1" Type="http://schemas.openxmlformats.org/officeDocument/2006/relationships/slideLayout" Target="../slideLayouts/slideLayout2.xml"/><Relationship Id="rId2" Type="http://schemas.openxmlformats.org/officeDocument/2006/relationships/image" Target="../media/image1.gif"/></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g"/><Relationship Id="rId5" Type="http://schemas.openxmlformats.org/officeDocument/2006/relationships/image" Target="../media/image4.jpg"/><Relationship Id="rId6" Type="http://schemas.openxmlformats.org/officeDocument/2006/relationships/image" Target="../media/image5.jpg"/><Relationship Id="rId7" Type="http://schemas.openxmlformats.org/officeDocument/2006/relationships/image" Target="../media/image6.jp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1"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image" Target="../media/image1.gif"/></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g"/><Relationship Id="rId5" Type="http://schemas.openxmlformats.org/officeDocument/2006/relationships/image" Target="../media/image4.jpg"/><Relationship Id="rId6" Type="http://schemas.openxmlformats.org/officeDocument/2006/relationships/image" Target="../media/image5.jpg"/><Relationship Id="rId7" Type="http://schemas.openxmlformats.org/officeDocument/2006/relationships/image" Target="../media/image6.jp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1.gif"/></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g"/><Relationship Id="rId5" Type="http://schemas.openxmlformats.org/officeDocument/2006/relationships/image" Target="../media/image4.jpg"/><Relationship Id="rId6" Type="http://schemas.openxmlformats.org/officeDocument/2006/relationships/image" Target="../media/image5.jpg"/><Relationship Id="rId7" Type="http://schemas.openxmlformats.org/officeDocument/2006/relationships/image" Target="../media/image6.jp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1.gif"/></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jpg"/><Relationship Id="rId5" Type="http://schemas.openxmlformats.org/officeDocument/2006/relationships/image" Target="../media/image4.jpg"/><Relationship Id="rId6" Type="http://schemas.openxmlformats.org/officeDocument/2006/relationships/image" Target="../media/image5.jpg"/><Relationship Id="rId7" Type="http://schemas.openxmlformats.org/officeDocument/2006/relationships/image" Target="../media/image6.jpg"/><Relationship Id="rId8" Type="http://schemas.openxmlformats.org/officeDocument/2006/relationships/image" Target="../media/image7.png"/><Relationship Id="rId9" Type="http://schemas.openxmlformats.org/officeDocument/2006/relationships/image" Target="../media/image8.png"/><Relationship Id="rId10"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1.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19947" y="607664"/>
            <a:ext cx="8229600" cy="1143000"/>
          </a:xfrm>
        </p:spPr>
        <p:txBody>
          <a:bodyPr>
            <a:normAutofit/>
          </a:bodyPr>
          <a:lstStyle/>
          <a:p>
            <a:r>
              <a:rPr lang="fr-FR" sz="4000" dirty="0" smtClean="0">
                <a:cs typeface="Arial"/>
              </a:rPr>
              <a:t>Cadre légal tabac</a:t>
            </a:r>
            <a:endParaRPr lang="fr-FR" sz="4000" dirty="0">
              <a:cs typeface="Arial"/>
            </a:endParaRPr>
          </a:p>
        </p:txBody>
      </p:sp>
      <p:sp>
        <p:nvSpPr>
          <p:cNvPr id="3" name="Sous-titre 2"/>
          <p:cNvSpPr>
            <a:spLocks noGrp="1"/>
          </p:cNvSpPr>
          <p:nvPr>
            <p:ph idx="1"/>
          </p:nvPr>
        </p:nvSpPr>
        <p:spPr>
          <a:xfrm>
            <a:off x="457200" y="1600200"/>
            <a:ext cx="8372246" cy="4525963"/>
          </a:xfrm>
        </p:spPr>
        <p:txBody>
          <a:bodyPr>
            <a:normAutofit/>
          </a:bodyPr>
          <a:lstStyle/>
          <a:p>
            <a:pPr algn="l"/>
            <a:endParaRPr lang="fr-FR" sz="1600" dirty="0"/>
          </a:p>
          <a:p>
            <a:pPr algn="l"/>
            <a:endParaRPr lang="fr-FR" sz="1600" dirty="0" smtClean="0"/>
          </a:p>
          <a:p>
            <a:pPr algn="l"/>
            <a:endParaRPr lang="fr-FR" sz="1600" dirty="0"/>
          </a:p>
          <a:p>
            <a:pPr algn="l"/>
            <a:endParaRPr lang="fr-FR" sz="1600" dirty="0" smtClean="0"/>
          </a:p>
          <a:p>
            <a:pPr algn="l"/>
            <a:endParaRPr lang="fr-FR" sz="1600" dirty="0"/>
          </a:p>
          <a:p>
            <a:pPr algn="l"/>
            <a:endParaRPr lang="fr-FR" sz="1600" dirty="0" smtClean="0"/>
          </a:p>
          <a:p>
            <a:pPr algn="l"/>
            <a:endParaRPr lang="fr-FR" sz="1600" dirty="0"/>
          </a:p>
          <a:p>
            <a:pPr algn="l"/>
            <a:endParaRPr lang="fr-FR" sz="1600" dirty="0" smtClean="0"/>
          </a:p>
          <a:p>
            <a:pPr algn="l"/>
            <a:endParaRPr lang="fr-FR" sz="1600" dirty="0" smtClean="0"/>
          </a:p>
        </p:txBody>
      </p:sp>
      <p:pic>
        <p:nvPicPr>
          <p:cNvPr id="10" name="Image 9" descr="logo_addictionsuisse.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150" y="256865"/>
            <a:ext cx="916517" cy="216089"/>
          </a:xfrm>
          <a:prstGeom prst="rect">
            <a:avLst/>
          </a:prstGeom>
        </p:spPr>
      </p:pic>
      <p:pic>
        <p:nvPicPr>
          <p:cNvPr id="11" name="Image 10" descr="logo gre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259532"/>
            <a:ext cx="825500" cy="213422"/>
          </a:xfrm>
          <a:prstGeom prst="rect">
            <a:avLst/>
          </a:prstGeom>
        </p:spPr>
      </p:pic>
      <p:pic>
        <p:nvPicPr>
          <p:cNvPr id="12" name="Image 11" descr="REPER Logo2015.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0056" y="192743"/>
            <a:ext cx="706251" cy="319248"/>
          </a:xfrm>
          <a:prstGeom prst="rect">
            <a:avLst/>
          </a:prstGeom>
        </p:spPr>
      </p:pic>
      <p:pic>
        <p:nvPicPr>
          <p:cNvPr id="13" name="Image 12" descr="logo_cap.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91933" y="165887"/>
            <a:ext cx="766233" cy="307067"/>
          </a:xfrm>
          <a:prstGeom prst="rect">
            <a:avLst/>
          </a:prstGeom>
        </p:spPr>
      </p:pic>
      <p:pic>
        <p:nvPicPr>
          <p:cNvPr id="14" name="Image 13" descr="FVA_Logo.2014.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58166" y="111475"/>
            <a:ext cx="368299" cy="361479"/>
          </a:xfrm>
          <a:prstGeom prst="rect">
            <a:avLst/>
          </a:prstGeom>
        </p:spPr>
      </p:pic>
      <p:pic>
        <p:nvPicPr>
          <p:cNvPr id="15" name="Image 14" descr="logoFRsanté vs.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0833" y="165887"/>
            <a:ext cx="694101" cy="280211"/>
          </a:xfrm>
          <a:prstGeom prst="rect">
            <a:avLst/>
          </a:prstGeom>
        </p:spPr>
      </p:pic>
      <p:pic>
        <p:nvPicPr>
          <p:cNvPr id="16" name="Image 15" descr="beges.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8667" y="213239"/>
            <a:ext cx="804333" cy="193040"/>
          </a:xfrm>
          <a:prstGeom prst="rect">
            <a:avLst/>
          </a:prstGeom>
        </p:spPr>
      </p:pic>
      <p:pic>
        <p:nvPicPr>
          <p:cNvPr id="18" name="Image 17" descr="logo-association-gouvernail-fribourg.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5663" y="6217920"/>
            <a:ext cx="1450340" cy="405050"/>
          </a:xfrm>
          <a:prstGeom prst="rect">
            <a:avLst/>
          </a:prstGeom>
        </p:spPr>
      </p:pic>
      <p:sp>
        <p:nvSpPr>
          <p:cNvPr id="20" name="Rectangle 19"/>
          <p:cNvSpPr/>
          <p:nvPr/>
        </p:nvSpPr>
        <p:spPr>
          <a:xfrm>
            <a:off x="5489787" y="6390640"/>
            <a:ext cx="3159760" cy="142240"/>
          </a:xfrm>
          <a:prstGeom prst="rect">
            <a:avLst/>
          </a:prstGeom>
          <a:solidFill>
            <a:srgbClr val="4A9B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Arial"/>
              <a:cs typeface="Arial"/>
            </a:endParaRPr>
          </a:p>
        </p:txBody>
      </p:sp>
      <p:sp>
        <p:nvSpPr>
          <p:cNvPr id="21" name="Rectangle 20"/>
          <p:cNvSpPr/>
          <p:nvPr/>
        </p:nvSpPr>
        <p:spPr>
          <a:xfrm>
            <a:off x="430107" y="6390640"/>
            <a:ext cx="3159760" cy="142240"/>
          </a:xfrm>
          <a:prstGeom prst="rect">
            <a:avLst/>
          </a:prstGeom>
          <a:solidFill>
            <a:srgbClr val="4A9B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Arial"/>
              <a:cs typeface="Arial"/>
            </a:endParaRPr>
          </a:p>
        </p:txBody>
      </p:sp>
      <p:sp>
        <p:nvSpPr>
          <p:cNvPr id="6" name="Rectangle 5"/>
          <p:cNvSpPr/>
          <p:nvPr/>
        </p:nvSpPr>
        <p:spPr>
          <a:xfrm>
            <a:off x="311150" y="1416606"/>
            <a:ext cx="8456930" cy="1400383"/>
          </a:xfrm>
          <a:prstGeom prst="rect">
            <a:avLst/>
          </a:prstGeom>
        </p:spPr>
        <p:txBody>
          <a:bodyPr wrap="square">
            <a:spAutoFit/>
          </a:bodyPr>
          <a:lstStyle/>
          <a:p>
            <a:pPr algn="just"/>
            <a:endParaRPr lang="fr-FR" sz="1700" dirty="0" smtClean="0">
              <a:latin typeface="Arial"/>
              <a:cs typeface="Arial"/>
            </a:endParaRPr>
          </a:p>
          <a:p>
            <a:pPr algn="just"/>
            <a:endParaRPr lang="fr-FR" sz="1700" dirty="0" smtClean="0">
              <a:latin typeface="Arial"/>
              <a:cs typeface="Arial"/>
            </a:endParaRPr>
          </a:p>
          <a:p>
            <a:pPr algn="just"/>
            <a:endParaRPr lang="fr-FR" sz="1700" dirty="0">
              <a:latin typeface="Arial"/>
              <a:cs typeface="Arial"/>
            </a:endParaRPr>
          </a:p>
          <a:p>
            <a:pPr algn="just"/>
            <a:endParaRPr lang="fr-FR" sz="1700" dirty="0">
              <a:latin typeface="Arial"/>
              <a:cs typeface="Arial"/>
            </a:endParaRPr>
          </a:p>
          <a:p>
            <a:pPr marL="285750" indent="-285750" algn="just">
              <a:buFont typeface="Arial"/>
              <a:buChar char="•"/>
            </a:pPr>
            <a:endParaRPr lang="fr-FR" sz="1700" dirty="0">
              <a:latin typeface="Arial"/>
              <a:cs typeface="Arial"/>
            </a:endParaRPr>
          </a:p>
        </p:txBody>
      </p:sp>
      <p:pic>
        <p:nvPicPr>
          <p:cNvPr id="17" name="Image 16" descr="fondation Neuchâtel addictions.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12299" y="233498"/>
            <a:ext cx="1836868" cy="146747"/>
          </a:xfrm>
          <a:prstGeom prst="rect">
            <a:avLst/>
          </a:prstGeom>
        </p:spPr>
      </p:pic>
      <p:sp>
        <p:nvSpPr>
          <p:cNvPr id="2" name="ZoneTexte 1"/>
          <p:cNvSpPr txBox="1"/>
          <p:nvPr/>
        </p:nvSpPr>
        <p:spPr>
          <a:xfrm>
            <a:off x="709573" y="2223822"/>
            <a:ext cx="7541971" cy="2677656"/>
          </a:xfrm>
          <a:prstGeom prst="rect">
            <a:avLst/>
          </a:prstGeom>
          <a:noFill/>
        </p:spPr>
        <p:txBody>
          <a:bodyPr wrap="square" rtlCol="0">
            <a:spAutoFit/>
          </a:bodyPr>
          <a:lstStyle/>
          <a:p>
            <a:pPr marL="342900" indent="-342900">
              <a:buClr>
                <a:srgbClr val="C00000"/>
              </a:buClr>
              <a:buSzPct val="150000"/>
              <a:buFont typeface="Arial" panose="020B0604020202020204" pitchFamily="34" charset="0"/>
              <a:buChar char="•"/>
            </a:pPr>
            <a:r>
              <a:rPr lang="fr-CH" sz="2400" dirty="0"/>
              <a:t>En général, règlements communaux de </a:t>
            </a:r>
            <a:r>
              <a:rPr lang="fr-CH" sz="2400" dirty="0" smtClean="0"/>
              <a:t>police et lois </a:t>
            </a:r>
            <a:r>
              <a:rPr lang="fr-CH" sz="2400" dirty="0"/>
              <a:t>cantonales </a:t>
            </a:r>
            <a:r>
              <a:rPr lang="fr-CH" sz="1400" dirty="0" smtClean="0">
                <a:hlinkClick r:id="rId11"/>
              </a:rPr>
              <a:t>http</a:t>
            </a:r>
            <a:r>
              <a:rPr lang="fr-CH" sz="1400" dirty="0">
                <a:hlinkClick r:id="rId11"/>
              </a:rPr>
              <a:t>://</a:t>
            </a:r>
            <a:r>
              <a:rPr lang="fr-CH" sz="1400" dirty="0" smtClean="0">
                <a:hlinkClick r:id="rId11"/>
              </a:rPr>
              <a:t>www.bag.admin.ch/themen/drogen/00041/03814/index.html?lang=fr</a:t>
            </a:r>
            <a:endParaRPr lang="fr-CH" sz="1400" dirty="0"/>
          </a:p>
          <a:p>
            <a:pPr marL="342900" indent="-342900">
              <a:buClr>
                <a:srgbClr val="C00000"/>
              </a:buClr>
              <a:buSzPct val="150000"/>
              <a:buFont typeface="Arial" panose="020B0604020202020204" pitchFamily="34" charset="0"/>
              <a:buChar char="•"/>
            </a:pPr>
            <a:r>
              <a:rPr lang="fr-CH" sz="2400" dirty="0" smtClean="0"/>
              <a:t>Loi qui </a:t>
            </a:r>
            <a:r>
              <a:rPr lang="fr-CH" sz="2400" dirty="0"/>
              <a:t>interdit de fumer dans les lieux </a:t>
            </a:r>
            <a:r>
              <a:rPr lang="fr-CH" sz="2400" dirty="0" smtClean="0"/>
              <a:t>publics (hôpitaux</a:t>
            </a:r>
            <a:r>
              <a:rPr lang="fr-CH" sz="2400" dirty="0"/>
              <a:t>, magasins, transports publics, gares, écoles, cinémas, </a:t>
            </a:r>
            <a:r>
              <a:rPr lang="fr-CH" sz="2400" dirty="0" smtClean="0"/>
              <a:t>musées,…</a:t>
            </a:r>
            <a:r>
              <a:rPr lang="fr-CH" sz="2400" dirty="0"/>
              <a:t>).</a:t>
            </a:r>
            <a:endParaRPr lang="fr-CH" sz="2400" b="1" dirty="0" smtClean="0"/>
          </a:p>
          <a:p>
            <a:pPr marL="342900" indent="-342900">
              <a:buClr>
                <a:srgbClr val="C00000"/>
              </a:buClr>
              <a:buSzPct val="150000"/>
              <a:buFont typeface="Arial" panose="020B0604020202020204" pitchFamily="34" charset="0"/>
              <a:buChar char="•"/>
            </a:pPr>
            <a:r>
              <a:rPr lang="fr-CH" sz="2400" b="1" dirty="0" smtClean="0"/>
              <a:t>Loi sur les produits du tabac </a:t>
            </a:r>
            <a:r>
              <a:rPr lang="fr-CH" sz="2400" dirty="0" smtClean="0"/>
              <a:t>(LPTab) : en cours d’élaboration, entrée en vigueur en 2019 au plus tard.</a:t>
            </a:r>
          </a:p>
        </p:txBody>
      </p:sp>
    </p:spTree>
    <p:extLst>
      <p:ext uri="{BB962C8B-B14F-4D97-AF65-F5344CB8AC3E}">
        <p14:creationId xmlns:p14="http://schemas.microsoft.com/office/powerpoint/2010/main" val="264506788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19947" y="607664"/>
            <a:ext cx="8229600" cy="1143000"/>
          </a:xfrm>
        </p:spPr>
        <p:txBody>
          <a:bodyPr>
            <a:normAutofit/>
          </a:bodyPr>
          <a:lstStyle/>
          <a:p>
            <a:r>
              <a:rPr lang="fr-FR" sz="4000" dirty="0" smtClean="0">
                <a:cs typeface="Arial"/>
              </a:rPr>
              <a:t>Cadre légal alcool</a:t>
            </a:r>
            <a:endParaRPr lang="fr-FR" sz="4000" dirty="0">
              <a:cs typeface="Arial"/>
            </a:endParaRPr>
          </a:p>
        </p:txBody>
      </p:sp>
      <p:sp>
        <p:nvSpPr>
          <p:cNvPr id="3" name="Sous-titre 2"/>
          <p:cNvSpPr>
            <a:spLocks noGrp="1"/>
          </p:cNvSpPr>
          <p:nvPr>
            <p:ph idx="1"/>
          </p:nvPr>
        </p:nvSpPr>
        <p:spPr/>
        <p:txBody>
          <a:bodyPr>
            <a:normAutofit/>
          </a:bodyPr>
          <a:lstStyle/>
          <a:p>
            <a:pPr algn="l"/>
            <a:endParaRPr lang="fr-FR" sz="1600" dirty="0"/>
          </a:p>
          <a:p>
            <a:pPr algn="l"/>
            <a:endParaRPr lang="fr-FR" sz="1600" dirty="0" smtClean="0"/>
          </a:p>
          <a:p>
            <a:pPr algn="l"/>
            <a:endParaRPr lang="fr-FR" sz="1600" dirty="0"/>
          </a:p>
          <a:p>
            <a:pPr algn="l"/>
            <a:endParaRPr lang="fr-FR" sz="1600" dirty="0" smtClean="0"/>
          </a:p>
          <a:p>
            <a:pPr algn="l"/>
            <a:endParaRPr lang="fr-FR" sz="1600" dirty="0"/>
          </a:p>
          <a:p>
            <a:pPr algn="l"/>
            <a:endParaRPr lang="fr-FR" sz="1600" dirty="0" smtClean="0"/>
          </a:p>
          <a:p>
            <a:pPr algn="l"/>
            <a:endParaRPr lang="fr-FR" sz="1600" dirty="0"/>
          </a:p>
          <a:p>
            <a:pPr algn="l"/>
            <a:endParaRPr lang="fr-FR" sz="1600" dirty="0" smtClean="0"/>
          </a:p>
          <a:p>
            <a:pPr algn="l"/>
            <a:endParaRPr lang="fr-FR" sz="1600" dirty="0" smtClean="0"/>
          </a:p>
        </p:txBody>
      </p:sp>
      <p:pic>
        <p:nvPicPr>
          <p:cNvPr id="10" name="Image 9" descr="logo_addictionsuisse.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150" y="256865"/>
            <a:ext cx="916517" cy="216089"/>
          </a:xfrm>
          <a:prstGeom prst="rect">
            <a:avLst/>
          </a:prstGeom>
        </p:spPr>
      </p:pic>
      <p:pic>
        <p:nvPicPr>
          <p:cNvPr id="11" name="Image 10" descr="logo gre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259532"/>
            <a:ext cx="825500" cy="213422"/>
          </a:xfrm>
          <a:prstGeom prst="rect">
            <a:avLst/>
          </a:prstGeom>
        </p:spPr>
      </p:pic>
      <p:pic>
        <p:nvPicPr>
          <p:cNvPr id="12" name="Image 11" descr="REPER Logo2015.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0056" y="192743"/>
            <a:ext cx="706251" cy="319248"/>
          </a:xfrm>
          <a:prstGeom prst="rect">
            <a:avLst/>
          </a:prstGeom>
        </p:spPr>
      </p:pic>
      <p:pic>
        <p:nvPicPr>
          <p:cNvPr id="13" name="Image 12" descr="logo_cap.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91933" y="165887"/>
            <a:ext cx="766233" cy="307067"/>
          </a:xfrm>
          <a:prstGeom prst="rect">
            <a:avLst/>
          </a:prstGeom>
        </p:spPr>
      </p:pic>
      <p:pic>
        <p:nvPicPr>
          <p:cNvPr id="14" name="Image 13" descr="FVA_Logo.2014.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58166" y="111475"/>
            <a:ext cx="368299" cy="361479"/>
          </a:xfrm>
          <a:prstGeom prst="rect">
            <a:avLst/>
          </a:prstGeom>
        </p:spPr>
      </p:pic>
      <p:pic>
        <p:nvPicPr>
          <p:cNvPr id="15" name="Image 14" descr="logoFRsanté vs.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0833" y="165887"/>
            <a:ext cx="694101" cy="280211"/>
          </a:xfrm>
          <a:prstGeom prst="rect">
            <a:avLst/>
          </a:prstGeom>
        </p:spPr>
      </p:pic>
      <p:pic>
        <p:nvPicPr>
          <p:cNvPr id="16" name="Image 15" descr="beges.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8667" y="213239"/>
            <a:ext cx="804333" cy="193040"/>
          </a:xfrm>
          <a:prstGeom prst="rect">
            <a:avLst/>
          </a:prstGeom>
        </p:spPr>
      </p:pic>
      <p:pic>
        <p:nvPicPr>
          <p:cNvPr id="18" name="Image 17" descr="logo-association-gouvernail-fribourg.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5663" y="6217920"/>
            <a:ext cx="1450340" cy="405050"/>
          </a:xfrm>
          <a:prstGeom prst="rect">
            <a:avLst/>
          </a:prstGeom>
        </p:spPr>
      </p:pic>
      <p:sp>
        <p:nvSpPr>
          <p:cNvPr id="20" name="Rectangle 19"/>
          <p:cNvSpPr/>
          <p:nvPr/>
        </p:nvSpPr>
        <p:spPr>
          <a:xfrm>
            <a:off x="5489787" y="6390640"/>
            <a:ext cx="3159760" cy="142240"/>
          </a:xfrm>
          <a:prstGeom prst="rect">
            <a:avLst/>
          </a:prstGeom>
          <a:solidFill>
            <a:srgbClr val="4A9B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Arial"/>
              <a:cs typeface="Arial"/>
            </a:endParaRPr>
          </a:p>
        </p:txBody>
      </p:sp>
      <p:sp>
        <p:nvSpPr>
          <p:cNvPr id="21" name="Rectangle 20"/>
          <p:cNvSpPr/>
          <p:nvPr/>
        </p:nvSpPr>
        <p:spPr>
          <a:xfrm>
            <a:off x="430107" y="6390640"/>
            <a:ext cx="3159760" cy="142240"/>
          </a:xfrm>
          <a:prstGeom prst="rect">
            <a:avLst/>
          </a:prstGeom>
          <a:solidFill>
            <a:srgbClr val="4A9B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Arial"/>
              <a:cs typeface="Arial"/>
            </a:endParaRPr>
          </a:p>
        </p:txBody>
      </p:sp>
      <p:sp>
        <p:nvSpPr>
          <p:cNvPr id="6" name="Rectangle 5"/>
          <p:cNvSpPr/>
          <p:nvPr/>
        </p:nvSpPr>
        <p:spPr>
          <a:xfrm>
            <a:off x="311150" y="1416606"/>
            <a:ext cx="8456930" cy="1400383"/>
          </a:xfrm>
          <a:prstGeom prst="rect">
            <a:avLst/>
          </a:prstGeom>
        </p:spPr>
        <p:txBody>
          <a:bodyPr wrap="square">
            <a:spAutoFit/>
          </a:bodyPr>
          <a:lstStyle/>
          <a:p>
            <a:pPr algn="just"/>
            <a:endParaRPr lang="fr-FR" sz="1700" dirty="0" smtClean="0">
              <a:latin typeface="Arial"/>
              <a:cs typeface="Arial"/>
            </a:endParaRPr>
          </a:p>
          <a:p>
            <a:pPr algn="just"/>
            <a:endParaRPr lang="fr-FR" sz="1700" dirty="0" smtClean="0">
              <a:latin typeface="Arial"/>
              <a:cs typeface="Arial"/>
            </a:endParaRPr>
          </a:p>
          <a:p>
            <a:pPr algn="just"/>
            <a:endParaRPr lang="fr-FR" sz="1700" dirty="0">
              <a:latin typeface="Arial"/>
              <a:cs typeface="Arial"/>
            </a:endParaRPr>
          </a:p>
          <a:p>
            <a:pPr algn="just"/>
            <a:endParaRPr lang="fr-FR" sz="1700" dirty="0">
              <a:latin typeface="Arial"/>
              <a:cs typeface="Arial"/>
            </a:endParaRPr>
          </a:p>
          <a:p>
            <a:pPr marL="285750" indent="-285750" algn="just">
              <a:buFont typeface="Arial"/>
              <a:buChar char="•"/>
            </a:pPr>
            <a:endParaRPr lang="fr-FR" sz="1700" dirty="0">
              <a:latin typeface="Arial"/>
              <a:cs typeface="Arial"/>
            </a:endParaRPr>
          </a:p>
        </p:txBody>
      </p:sp>
      <p:pic>
        <p:nvPicPr>
          <p:cNvPr id="17" name="Image 16" descr="fondation Neuchâtel addictions.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12299" y="233498"/>
            <a:ext cx="1836868" cy="146747"/>
          </a:xfrm>
          <a:prstGeom prst="rect">
            <a:avLst/>
          </a:prstGeom>
        </p:spPr>
      </p:pic>
      <p:sp>
        <p:nvSpPr>
          <p:cNvPr id="19" name="Espace réservé du contenu 8"/>
          <p:cNvSpPr txBox="1">
            <a:spLocks/>
          </p:cNvSpPr>
          <p:nvPr/>
        </p:nvSpPr>
        <p:spPr>
          <a:xfrm>
            <a:off x="3664914" y="1600200"/>
            <a:ext cx="5473751" cy="4847363"/>
          </a:xfrm>
          <a:prstGeom prst="rect">
            <a:avLst/>
          </a:prstGeom>
        </p:spPr>
        <p:txBody>
          <a:bodyPr vert="horz" lIns="91440" tIns="45720" rIns="91440" bIns="45720" rtlCol="0">
            <a:normAutofit fontScale="925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Clr>
                <a:srgbClr val="C00000"/>
              </a:buClr>
              <a:buSzPct val="150000"/>
              <a:buFont typeface="Arial"/>
              <a:buNone/>
            </a:pPr>
            <a:endParaRPr lang="fr-CH" sz="100" b="1" dirty="0" smtClean="0">
              <a:solidFill>
                <a:schemeClr val="accent1">
                  <a:lumMod val="75000"/>
                </a:schemeClr>
              </a:solidFill>
            </a:endParaRPr>
          </a:p>
          <a:p>
            <a:pPr marL="0" indent="0">
              <a:buClr>
                <a:srgbClr val="FF0000"/>
              </a:buClr>
              <a:buSzPct val="115000"/>
              <a:buNone/>
            </a:pPr>
            <a:r>
              <a:rPr lang="fr-CH" dirty="0" smtClean="0"/>
              <a:t>La </a:t>
            </a:r>
            <a:r>
              <a:rPr lang="fr-CH" dirty="0"/>
              <a:t>loi </a:t>
            </a:r>
            <a:r>
              <a:rPr lang="fr-CH" dirty="0" smtClean="0"/>
              <a:t>(</a:t>
            </a:r>
            <a:r>
              <a:rPr lang="fr-CH" b="1" dirty="0"/>
              <a:t>Code pénal, art. </a:t>
            </a:r>
            <a:r>
              <a:rPr lang="fr-CH" b="1" dirty="0" smtClean="0"/>
              <a:t>136</a:t>
            </a:r>
            <a:r>
              <a:rPr lang="fr-CH" dirty="0" smtClean="0"/>
              <a:t>)</a:t>
            </a:r>
            <a:r>
              <a:rPr lang="fr-CH" b="1" dirty="0" smtClean="0"/>
              <a:t> </a:t>
            </a:r>
            <a:r>
              <a:rPr lang="fr-CH" dirty="0" smtClean="0"/>
              <a:t>interdit </a:t>
            </a:r>
            <a:r>
              <a:rPr lang="fr-CH" dirty="0"/>
              <a:t>la vente ou la remise de boissons alcoolisées </a:t>
            </a:r>
            <a:r>
              <a:rPr lang="fr-CH" b="1" dirty="0"/>
              <a:t>aux jeunes de moins de 16 ans </a:t>
            </a:r>
            <a:r>
              <a:rPr lang="fr-CH" dirty="0"/>
              <a:t>(18 ans pour le Tessin). Quant aux boissons alcooliques distillées telles que les spiritueux, les alcopops ou les liqueurs, il est interdit de les vendre dans tous les cantons en-dessous de 18 ans.</a:t>
            </a:r>
          </a:p>
          <a:p>
            <a:pPr marL="457200" lvl="1" indent="0">
              <a:buClr>
                <a:srgbClr val="C00000"/>
              </a:buClr>
              <a:buSzPct val="80000"/>
              <a:buFont typeface="Arial"/>
              <a:buNone/>
            </a:pPr>
            <a:endParaRPr lang="fr-CH" sz="1600" dirty="0">
              <a:solidFill>
                <a:schemeClr val="accent1">
                  <a:lumMod val="75000"/>
                </a:schemeClr>
              </a:solidFill>
            </a:endParaRPr>
          </a:p>
        </p:txBody>
      </p:sp>
      <p:pic>
        <p:nvPicPr>
          <p:cNvPr id="22" name="Picture 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03915" y="2441448"/>
            <a:ext cx="3012144" cy="2198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82134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419947" y="607664"/>
            <a:ext cx="8229600" cy="1143000"/>
          </a:xfrm>
        </p:spPr>
        <p:txBody>
          <a:bodyPr>
            <a:normAutofit/>
          </a:bodyPr>
          <a:lstStyle/>
          <a:p>
            <a:r>
              <a:rPr lang="fr-FR" sz="4000" dirty="0" smtClean="0">
                <a:cs typeface="Arial"/>
              </a:rPr>
              <a:t>Cadre légal stupéfiants</a:t>
            </a:r>
            <a:endParaRPr lang="fr-FR" sz="4000" dirty="0">
              <a:cs typeface="Arial"/>
            </a:endParaRPr>
          </a:p>
        </p:txBody>
      </p:sp>
      <p:sp>
        <p:nvSpPr>
          <p:cNvPr id="3" name="Sous-titre 2"/>
          <p:cNvSpPr>
            <a:spLocks noGrp="1"/>
          </p:cNvSpPr>
          <p:nvPr>
            <p:ph idx="1"/>
          </p:nvPr>
        </p:nvSpPr>
        <p:spPr/>
        <p:txBody>
          <a:bodyPr>
            <a:normAutofit/>
          </a:bodyPr>
          <a:lstStyle/>
          <a:p>
            <a:pPr algn="l"/>
            <a:endParaRPr lang="fr-FR" sz="1600" dirty="0"/>
          </a:p>
          <a:p>
            <a:pPr algn="l"/>
            <a:endParaRPr lang="fr-FR" sz="1600" dirty="0" smtClean="0"/>
          </a:p>
          <a:p>
            <a:pPr algn="l"/>
            <a:endParaRPr lang="fr-FR" sz="1600" dirty="0"/>
          </a:p>
          <a:p>
            <a:pPr algn="l"/>
            <a:endParaRPr lang="fr-FR" sz="1600" dirty="0" smtClean="0"/>
          </a:p>
          <a:p>
            <a:pPr algn="l"/>
            <a:endParaRPr lang="fr-FR" sz="1600" dirty="0"/>
          </a:p>
          <a:p>
            <a:pPr algn="l"/>
            <a:endParaRPr lang="fr-FR" sz="1600" dirty="0" smtClean="0"/>
          </a:p>
          <a:p>
            <a:pPr algn="l"/>
            <a:endParaRPr lang="fr-FR" sz="1600" dirty="0"/>
          </a:p>
          <a:p>
            <a:pPr algn="l"/>
            <a:endParaRPr lang="fr-FR" sz="1600" dirty="0" smtClean="0"/>
          </a:p>
          <a:p>
            <a:pPr algn="l"/>
            <a:endParaRPr lang="fr-FR" sz="1600" dirty="0" smtClean="0"/>
          </a:p>
        </p:txBody>
      </p:sp>
      <p:pic>
        <p:nvPicPr>
          <p:cNvPr id="10" name="Image 9" descr="logo_addictionsuisse.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150" y="256865"/>
            <a:ext cx="916517" cy="216089"/>
          </a:xfrm>
          <a:prstGeom prst="rect">
            <a:avLst/>
          </a:prstGeom>
        </p:spPr>
      </p:pic>
      <p:pic>
        <p:nvPicPr>
          <p:cNvPr id="11" name="Image 10" descr="logo gre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259532"/>
            <a:ext cx="825500" cy="213422"/>
          </a:xfrm>
          <a:prstGeom prst="rect">
            <a:avLst/>
          </a:prstGeom>
        </p:spPr>
      </p:pic>
      <p:pic>
        <p:nvPicPr>
          <p:cNvPr id="12" name="Image 11" descr="REPER Logo2015.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0056" y="192743"/>
            <a:ext cx="706251" cy="319248"/>
          </a:xfrm>
          <a:prstGeom prst="rect">
            <a:avLst/>
          </a:prstGeom>
        </p:spPr>
      </p:pic>
      <p:pic>
        <p:nvPicPr>
          <p:cNvPr id="13" name="Image 12" descr="logo_cap.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91933" y="165887"/>
            <a:ext cx="766233" cy="307067"/>
          </a:xfrm>
          <a:prstGeom prst="rect">
            <a:avLst/>
          </a:prstGeom>
        </p:spPr>
      </p:pic>
      <p:pic>
        <p:nvPicPr>
          <p:cNvPr id="14" name="Image 13" descr="FVA_Logo.2014.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58166" y="111475"/>
            <a:ext cx="368299" cy="361479"/>
          </a:xfrm>
          <a:prstGeom prst="rect">
            <a:avLst/>
          </a:prstGeom>
        </p:spPr>
      </p:pic>
      <p:pic>
        <p:nvPicPr>
          <p:cNvPr id="15" name="Image 14" descr="logoFRsanté vs.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0833" y="165887"/>
            <a:ext cx="694101" cy="280211"/>
          </a:xfrm>
          <a:prstGeom prst="rect">
            <a:avLst/>
          </a:prstGeom>
        </p:spPr>
      </p:pic>
      <p:pic>
        <p:nvPicPr>
          <p:cNvPr id="16" name="Image 15" descr="beges.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8667" y="213239"/>
            <a:ext cx="804333" cy="193040"/>
          </a:xfrm>
          <a:prstGeom prst="rect">
            <a:avLst/>
          </a:prstGeom>
        </p:spPr>
      </p:pic>
      <p:pic>
        <p:nvPicPr>
          <p:cNvPr id="18" name="Image 17" descr="logo-association-gouvernail-fribourg.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5663" y="6217920"/>
            <a:ext cx="1450340" cy="405050"/>
          </a:xfrm>
          <a:prstGeom prst="rect">
            <a:avLst/>
          </a:prstGeom>
        </p:spPr>
      </p:pic>
      <p:sp>
        <p:nvSpPr>
          <p:cNvPr id="20" name="Rectangle 19"/>
          <p:cNvSpPr/>
          <p:nvPr/>
        </p:nvSpPr>
        <p:spPr>
          <a:xfrm>
            <a:off x="5489787" y="6390640"/>
            <a:ext cx="3159760" cy="142240"/>
          </a:xfrm>
          <a:prstGeom prst="rect">
            <a:avLst/>
          </a:prstGeom>
          <a:solidFill>
            <a:srgbClr val="4A9B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Arial"/>
              <a:cs typeface="Arial"/>
            </a:endParaRPr>
          </a:p>
        </p:txBody>
      </p:sp>
      <p:sp>
        <p:nvSpPr>
          <p:cNvPr id="21" name="Rectangle 20"/>
          <p:cNvSpPr/>
          <p:nvPr/>
        </p:nvSpPr>
        <p:spPr>
          <a:xfrm>
            <a:off x="430107" y="6390640"/>
            <a:ext cx="3159760" cy="142240"/>
          </a:xfrm>
          <a:prstGeom prst="rect">
            <a:avLst/>
          </a:prstGeom>
          <a:solidFill>
            <a:srgbClr val="4A9B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Arial"/>
              <a:cs typeface="Arial"/>
            </a:endParaRPr>
          </a:p>
        </p:txBody>
      </p:sp>
      <p:sp>
        <p:nvSpPr>
          <p:cNvPr id="6" name="Rectangle 5"/>
          <p:cNvSpPr/>
          <p:nvPr/>
        </p:nvSpPr>
        <p:spPr>
          <a:xfrm>
            <a:off x="311150" y="1416606"/>
            <a:ext cx="8456930" cy="1400383"/>
          </a:xfrm>
          <a:prstGeom prst="rect">
            <a:avLst/>
          </a:prstGeom>
        </p:spPr>
        <p:txBody>
          <a:bodyPr wrap="square">
            <a:spAutoFit/>
          </a:bodyPr>
          <a:lstStyle/>
          <a:p>
            <a:pPr algn="just"/>
            <a:endParaRPr lang="fr-FR" sz="1700" dirty="0" smtClean="0">
              <a:latin typeface="Arial"/>
              <a:cs typeface="Arial"/>
            </a:endParaRPr>
          </a:p>
          <a:p>
            <a:pPr algn="just"/>
            <a:endParaRPr lang="fr-FR" sz="1700" dirty="0" smtClean="0">
              <a:latin typeface="Arial"/>
              <a:cs typeface="Arial"/>
            </a:endParaRPr>
          </a:p>
          <a:p>
            <a:pPr algn="just"/>
            <a:endParaRPr lang="fr-FR" sz="1700" dirty="0">
              <a:latin typeface="Arial"/>
              <a:cs typeface="Arial"/>
            </a:endParaRPr>
          </a:p>
          <a:p>
            <a:pPr algn="just"/>
            <a:endParaRPr lang="fr-FR" sz="1700" dirty="0">
              <a:latin typeface="Arial"/>
              <a:cs typeface="Arial"/>
            </a:endParaRPr>
          </a:p>
          <a:p>
            <a:pPr marL="285750" indent="-285750" algn="just">
              <a:buFont typeface="Arial"/>
              <a:buChar char="•"/>
            </a:pPr>
            <a:endParaRPr lang="fr-FR" sz="1700" dirty="0">
              <a:latin typeface="Arial"/>
              <a:cs typeface="Arial"/>
            </a:endParaRPr>
          </a:p>
        </p:txBody>
      </p:sp>
      <p:pic>
        <p:nvPicPr>
          <p:cNvPr id="17" name="Image 16" descr="fondation Neuchâtel addictions.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12299" y="233498"/>
            <a:ext cx="1836868" cy="146747"/>
          </a:xfrm>
          <a:prstGeom prst="rect">
            <a:avLst/>
          </a:prstGeom>
        </p:spPr>
      </p:pic>
      <p:sp>
        <p:nvSpPr>
          <p:cNvPr id="19" name="Espace réservé du contenu 8"/>
          <p:cNvSpPr txBox="1">
            <a:spLocks/>
          </p:cNvSpPr>
          <p:nvPr/>
        </p:nvSpPr>
        <p:spPr>
          <a:xfrm>
            <a:off x="323528" y="1600200"/>
            <a:ext cx="8815138" cy="4847363"/>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Clr>
                <a:srgbClr val="C00000"/>
              </a:buClr>
              <a:buSzPct val="150000"/>
              <a:buFont typeface="Arial"/>
              <a:buNone/>
            </a:pPr>
            <a:endParaRPr lang="fr-CH" sz="100" b="1" dirty="0" smtClean="0">
              <a:solidFill>
                <a:schemeClr val="accent1">
                  <a:lumMod val="75000"/>
                </a:schemeClr>
              </a:solidFill>
            </a:endParaRPr>
          </a:p>
          <a:p>
            <a:pPr>
              <a:buClr>
                <a:srgbClr val="C00000"/>
              </a:buClr>
              <a:buSzPct val="150000"/>
            </a:pPr>
            <a:r>
              <a:rPr lang="fr-CH" b="1" dirty="0" smtClean="0"/>
              <a:t>Loi fédérale sur les stupéfiants et les substances psychotropes </a:t>
            </a:r>
            <a:r>
              <a:rPr lang="fr-CH" dirty="0" smtClean="0"/>
              <a:t>(LStup) </a:t>
            </a:r>
            <a:r>
              <a:rPr lang="fr-CH" sz="1600" dirty="0" smtClean="0"/>
              <a:t>(de 1951, révisions en 1974 et en 2011)</a:t>
            </a:r>
          </a:p>
          <a:p>
            <a:pPr lvl="1">
              <a:buClr>
                <a:srgbClr val="C00000"/>
              </a:buClr>
              <a:buSzPct val="80000"/>
              <a:buFont typeface="Courier New" panose="02070309020205020404" pitchFamily="49" charset="0"/>
              <a:buChar char="o"/>
            </a:pPr>
            <a:r>
              <a:rPr lang="fr-CH" dirty="0" smtClean="0"/>
              <a:t>La LStup régit la fabrication, la distribution, l'acquisition et l'utilisation des stupéfiants et des substances psychotropes.</a:t>
            </a:r>
          </a:p>
          <a:p>
            <a:pPr lvl="1">
              <a:buClr>
                <a:srgbClr val="C00000"/>
              </a:buClr>
              <a:buSzPct val="80000"/>
              <a:buFont typeface="Courier New" panose="02070309020205020404" pitchFamily="49" charset="0"/>
              <a:buChar char="o"/>
            </a:pPr>
            <a:r>
              <a:rPr lang="fr-CH" dirty="0" smtClean="0"/>
              <a:t>La politique suisse en matière de drogue dite des </a:t>
            </a:r>
            <a:r>
              <a:rPr lang="fr-CH" i="1" dirty="0" smtClean="0"/>
              <a:t>quatre piliers</a:t>
            </a:r>
            <a:r>
              <a:rPr lang="fr-CH" dirty="0" smtClean="0"/>
              <a:t> (prévention, thérapie, réduction des risques et répression) est plus spécifiquement mentionnée </a:t>
            </a:r>
            <a:r>
              <a:rPr lang="fr-CH" sz="1600" dirty="0" smtClean="0"/>
              <a:t>(révision de 2011).</a:t>
            </a:r>
          </a:p>
          <a:p>
            <a:pPr>
              <a:buClr>
                <a:srgbClr val="C00000"/>
              </a:buClr>
              <a:buSzPct val="150000"/>
            </a:pPr>
            <a:r>
              <a:rPr lang="fr-CH" sz="2200" b="1" dirty="0" smtClean="0"/>
              <a:t>Ordonnance sur le contrôle des stupéfiants (</a:t>
            </a:r>
            <a:r>
              <a:rPr lang="fr-CH" sz="2200" b="1" dirty="0" err="1" smtClean="0"/>
              <a:t>OCStup</a:t>
            </a:r>
            <a:r>
              <a:rPr lang="fr-CH" sz="2200" b="1" dirty="0" smtClean="0"/>
              <a:t>)</a:t>
            </a:r>
          </a:p>
          <a:p>
            <a:pPr>
              <a:buClr>
                <a:srgbClr val="C00000"/>
              </a:buClr>
              <a:buSzPct val="150000"/>
            </a:pPr>
            <a:r>
              <a:rPr lang="fr-CH" sz="2200" b="1" dirty="0" smtClean="0"/>
              <a:t>Ordonnance relative à l’addiction aux stupéfiants</a:t>
            </a:r>
            <a:r>
              <a:rPr lang="fr-CH" sz="2200" b="1" dirty="0"/>
              <a:t> </a:t>
            </a:r>
            <a:r>
              <a:rPr lang="fr-CH" sz="2200" b="1" dirty="0" smtClean="0"/>
              <a:t>(OAStup)</a:t>
            </a:r>
          </a:p>
          <a:p>
            <a:pPr>
              <a:buClr>
                <a:srgbClr val="C00000"/>
              </a:buClr>
              <a:buSzPct val="150000"/>
            </a:pPr>
            <a:r>
              <a:rPr lang="fr-CH" sz="2200" b="1" dirty="0" smtClean="0"/>
              <a:t>Ordonnance sur les tableaux des stupéfiants</a:t>
            </a:r>
            <a:r>
              <a:rPr lang="fr-CH" sz="2200" b="1" dirty="0"/>
              <a:t> </a:t>
            </a:r>
            <a:r>
              <a:rPr lang="fr-CH" sz="2200" b="1" dirty="0" smtClean="0"/>
              <a:t>(OTStup-DFI)</a:t>
            </a:r>
            <a:endParaRPr lang="fr-CH" sz="2200" dirty="0" smtClean="0"/>
          </a:p>
          <a:p>
            <a:pPr marL="457200" lvl="1" indent="0">
              <a:buClr>
                <a:srgbClr val="C00000"/>
              </a:buClr>
              <a:buSzPct val="80000"/>
              <a:buFont typeface="Arial"/>
              <a:buNone/>
            </a:pPr>
            <a:endParaRPr lang="fr-CH" sz="1600" dirty="0" smtClean="0">
              <a:solidFill>
                <a:schemeClr val="accent1">
                  <a:lumMod val="75000"/>
                </a:schemeClr>
              </a:solidFill>
            </a:endParaRPr>
          </a:p>
          <a:p>
            <a:pPr marL="457200" lvl="1" indent="0">
              <a:buClr>
                <a:srgbClr val="C00000"/>
              </a:buClr>
              <a:buSzPct val="80000"/>
              <a:buFont typeface="Arial"/>
              <a:buNone/>
            </a:pPr>
            <a:endParaRPr lang="fr-CH" sz="1600" dirty="0">
              <a:solidFill>
                <a:schemeClr val="accent1">
                  <a:lumMod val="75000"/>
                </a:schemeClr>
              </a:solidFill>
            </a:endParaRPr>
          </a:p>
        </p:txBody>
      </p:sp>
    </p:spTree>
    <p:extLst>
      <p:ext uri="{BB962C8B-B14F-4D97-AF65-F5344CB8AC3E}">
        <p14:creationId xmlns:p14="http://schemas.microsoft.com/office/powerpoint/2010/main" val="4066717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idx="1"/>
          </p:nvPr>
        </p:nvSpPr>
        <p:spPr/>
        <p:txBody>
          <a:bodyPr>
            <a:normAutofit/>
          </a:bodyPr>
          <a:lstStyle/>
          <a:p>
            <a:pPr algn="l"/>
            <a:endParaRPr lang="fr-FR" sz="1600" dirty="0"/>
          </a:p>
          <a:p>
            <a:pPr algn="l"/>
            <a:endParaRPr lang="fr-FR" sz="1600" dirty="0" smtClean="0"/>
          </a:p>
          <a:p>
            <a:pPr algn="l"/>
            <a:endParaRPr lang="fr-FR" sz="1600" dirty="0"/>
          </a:p>
          <a:p>
            <a:pPr algn="l"/>
            <a:endParaRPr lang="fr-FR" sz="1600" dirty="0" smtClean="0"/>
          </a:p>
          <a:p>
            <a:pPr algn="l"/>
            <a:endParaRPr lang="fr-FR" sz="1600" dirty="0"/>
          </a:p>
          <a:p>
            <a:pPr algn="l"/>
            <a:endParaRPr lang="fr-FR" sz="1600" dirty="0" smtClean="0"/>
          </a:p>
          <a:p>
            <a:pPr algn="l"/>
            <a:endParaRPr lang="fr-FR" sz="1600" dirty="0"/>
          </a:p>
          <a:p>
            <a:pPr algn="l"/>
            <a:endParaRPr lang="fr-FR" sz="1600" dirty="0" smtClean="0"/>
          </a:p>
          <a:p>
            <a:pPr algn="l"/>
            <a:endParaRPr lang="fr-FR" sz="1600" dirty="0" smtClean="0"/>
          </a:p>
        </p:txBody>
      </p:sp>
      <p:pic>
        <p:nvPicPr>
          <p:cNvPr id="10" name="Image 9" descr="logo_addictionsuisse.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150" y="256865"/>
            <a:ext cx="916517" cy="216089"/>
          </a:xfrm>
          <a:prstGeom prst="rect">
            <a:avLst/>
          </a:prstGeom>
        </p:spPr>
      </p:pic>
      <p:pic>
        <p:nvPicPr>
          <p:cNvPr id="11" name="Image 10" descr="logo gre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259532"/>
            <a:ext cx="825500" cy="213422"/>
          </a:xfrm>
          <a:prstGeom prst="rect">
            <a:avLst/>
          </a:prstGeom>
        </p:spPr>
      </p:pic>
      <p:pic>
        <p:nvPicPr>
          <p:cNvPr id="12" name="Image 11" descr="REPER Logo2015.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0056" y="192743"/>
            <a:ext cx="706251" cy="319248"/>
          </a:xfrm>
          <a:prstGeom prst="rect">
            <a:avLst/>
          </a:prstGeom>
        </p:spPr>
      </p:pic>
      <p:pic>
        <p:nvPicPr>
          <p:cNvPr id="13" name="Image 12" descr="logo_cap.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91933" y="165887"/>
            <a:ext cx="766233" cy="307067"/>
          </a:xfrm>
          <a:prstGeom prst="rect">
            <a:avLst/>
          </a:prstGeom>
        </p:spPr>
      </p:pic>
      <p:pic>
        <p:nvPicPr>
          <p:cNvPr id="14" name="Image 13" descr="FVA_Logo.2014.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58166" y="111475"/>
            <a:ext cx="368299" cy="361479"/>
          </a:xfrm>
          <a:prstGeom prst="rect">
            <a:avLst/>
          </a:prstGeom>
        </p:spPr>
      </p:pic>
      <p:pic>
        <p:nvPicPr>
          <p:cNvPr id="15" name="Image 14" descr="logoFRsanté vs.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0833" y="165887"/>
            <a:ext cx="694101" cy="280211"/>
          </a:xfrm>
          <a:prstGeom prst="rect">
            <a:avLst/>
          </a:prstGeom>
        </p:spPr>
      </p:pic>
      <p:pic>
        <p:nvPicPr>
          <p:cNvPr id="16" name="Image 15" descr="beges.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8667" y="213239"/>
            <a:ext cx="804333" cy="193040"/>
          </a:xfrm>
          <a:prstGeom prst="rect">
            <a:avLst/>
          </a:prstGeom>
        </p:spPr>
      </p:pic>
      <p:pic>
        <p:nvPicPr>
          <p:cNvPr id="18" name="Image 17" descr="logo-association-gouvernail-fribourg.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5663" y="6217920"/>
            <a:ext cx="1450340" cy="405050"/>
          </a:xfrm>
          <a:prstGeom prst="rect">
            <a:avLst/>
          </a:prstGeom>
        </p:spPr>
      </p:pic>
      <p:sp>
        <p:nvSpPr>
          <p:cNvPr id="20" name="Rectangle 19"/>
          <p:cNvSpPr/>
          <p:nvPr/>
        </p:nvSpPr>
        <p:spPr>
          <a:xfrm>
            <a:off x="5489787" y="6390640"/>
            <a:ext cx="3159760" cy="142240"/>
          </a:xfrm>
          <a:prstGeom prst="rect">
            <a:avLst/>
          </a:prstGeom>
          <a:solidFill>
            <a:srgbClr val="4A9B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Arial"/>
              <a:cs typeface="Arial"/>
            </a:endParaRPr>
          </a:p>
        </p:txBody>
      </p:sp>
      <p:sp>
        <p:nvSpPr>
          <p:cNvPr id="21" name="Rectangle 20"/>
          <p:cNvSpPr/>
          <p:nvPr/>
        </p:nvSpPr>
        <p:spPr>
          <a:xfrm>
            <a:off x="430107" y="6390640"/>
            <a:ext cx="3159760" cy="142240"/>
          </a:xfrm>
          <a:prstGeom prst="rect">
            <a:avLst/>
          </a:prstGeom>
          <a:solidFill>
            <a:srgbClr val="4A9B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Arial"/>
              <a:cs typeface="Arial"/>
            </a:endParaRPr>
          </a:p>
        </p:txBody>
      </p:sp>
      <p:sp>
        <p:nvSpPr>
          <p:cNvPr id="6" name="Rectangle 5"/>
          <p:cNvSpPr/>
          <p:nvPr/>
        </p:nvSpPr>
        <p:spPr>
          <a:xfrm>
            <a:off x="311150" y="1416606"/>
            <a:ext cx="8456930" cy="1400383"/>
          </a:xfrm>
          <a:prstGeom prst="rect">
            <a:avLst/>
          </a:prstGeom>
        </p:spPr>
        <p:txBody>
          <a:bodyPr wrap="square">
            <a:spAutoFit/>
          </a:bodyPr>
          <a:lstStyle/>
          <a:p>
            <a:pPr algn="just"/>
            <a:endParaRPr lang="fr-FR" sz="1700" dirty="0" smtClean="0">
              <a:latin typeface="Arial"/>
              <a:cs typeface="Arial"/>
            </a:endParaRPr>
          </a:p>
          <a:p>
            <a:pPr algn="just"/>
            <a:endParaRPr lang="fr-FR" sz="1700" dirty="0" smtClean="0">
              <a:latin typeface="Arial"/>
              <a:cs typeface="Arial"/>
            </a:endParaRPr>
          </a:p>
          <a:p>
            <a:pPr algn="just"/>
            <a:endParaRPr lang="fr-FR" sz="1700" dirty="0">
              <a:latin typeface="Arial"/>
              <a:cs typeface="Arial"/>
            </a:endParaRPr>
          </a:p>
          <a:p>
            <a:pPr algn="just"/>
            <a:endParaRPr lang="fr-FR" sz="1700" dirty="0">
              <a:latin typeface="Arial"/>
              <a:cs typeface="Arial"/>
            </a:endParaRPr>
          </a:p>
          <a:p>
            <a:pPr marL="285750" indent="-285750" algn="just">
              <a:buFont typeface="Arial"/>
              <a:buChar char="•"/>
            </a:pPr>
            <a:endParaRPr lang="fr-FR" sz="1700" dirty="0">
              <a:latin typeface="Arial"/>
              <a:cs typeface="Arial"/>
            </a:endParaRPr>
          </a:p>
        </p:txBody>
      </p:sp>
      <p:pic>
        <p:nvPicPr>
          <p:cNvPr id="17" name="Image 16" descr="fondation Neuchâtel addictions.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12299" y="233498"/>
            <a:ext cx="1836868" cy="146747"/>
          </a:xfrm>
          <a:prstGeom prst="rect">
            <a:avLst/>
          </a:prstGeom>
        </p:spPr>
      </p:pic>
      <p:sp>
        <p:nvSpPr>
          <p:cNvPr id="22" name="Espace réservé du contenu 2"/>
          <p:cNvSpPr txBox="1">
            <a:spLocks/>
          </p:cNvSpPr>
          <p:nvPr/>
        </p:nvSpPr>
        <p:spPr>
          <a:xfrm>
            <a:off x="609600" y="1752600"/>
            <a:ext cx="8229600" cy="4525963"/>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C00000"/>
              </a:buClr>
              <a:buSzPct val="150000"/>
            </a:pPr>
            <a:r>
              <a:rPr lang="fr-CH" dirty="0" smtClean="0"/>
              <a:t>Toute personne qui n’a pas les capacités physiques et psychiques nécessaires pour conduire un véhicule parce qu’elle est sous l’influence de l’alcool, de stupéfiants, de médicaments ou pour d’autres raisons, est réputée incapable de conduire pendant cette période et doit s’en abstenir (art. 31, al. 2). </a:t>
            </a:r>
          </a:p>
          <a:p>
            <a:pPr>
              <a:buClr>
                <a:srgbClr val="C00000"/>
              </a:buClr>
              <a:buSzPct val="150000"/>
            </a:pPr>
            <a:r>
              <a:rPr lang="fr-CH" dirty="0" smtClean="0"/>
              <a:t>Toute infraction à l’article 91 de la loi sur la circulation routière entraîne une sanction ; cela s’applique non seulement à la conduite d’une voiture, mais aussi d’une moto, d’un scooter et même d’un vélo.</a:t>
            </a:r>
            <a:endParaRPr lang="fr-CH" dirty="0"/>
          </a:p>
        </p:txBody>
      </p:sp>
      <p:sp>
        <p:nvSpPr>
          <p:cNvPr id="23" name="Titre 1"/>
          <p:cNvSpPr txBox="1">
            <a:spLocks/>
          </p:cNvSpPr>
          <p:nvPr/>
        </p:nvSpPr>
        <p:spPr>
          <a:xfrm>
            <a:off x="457200" y="580374"/>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CH" sz="4000" dirty="0" smtClean="0"/>
              <a:t>Loi sur la circulation routière (LCR)</a:t>
            </a:r>
            <a:endParaRPr lang="fr-CH" sz="4000" dirty="0"/>
          </a:p>
        </p:txBody>
      </p:sp>
    </p:spTree>
    <p:extLst>
      <p:ext uri="{BB962C8B-B14F-4D97-AF65-F5344CB8AC3E}">
        <p14:creationId xmlns:p14="http://schemas.microsoft.com/office/powerpoint/2010/main" val="1868806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6033" y="707728"/>
            <a:ext cx="8229600" cy="1143000"/>
          </a:xfrm>
        </p:spPr>
        <p:txBody>
          <a:bodyPr>
            <a:noAutofit/>
          </a:bodyPr>
          <a:lstStyle/>
          <a:p>
            <a:r>
              <a:rPr lang="fr-FR" sz="4000" dirty="0" smtClean="0"/>
              <a:t>Cadre légal jeux de hasard et d’argent et écrans</a:t>
            </a:r>
            <a:endParaRPr lang="fr-FR" sz="4000" dirty="0"/>
          </a:p>
        </p:txBody>
      </p:sp>
      <p:sp>
        <p:nvSpPr>
          <p:cNvPr id="3" name="Sous-titre 2"/>
          <p:cNvSpPr>
            <a:spLocks noGrp="1"/>
          </p:cNvSpPr>
          <p:nvPr>
            <p:ph idx="1"/>
          </p:nvPr>
        </p:nvSpPr>
        <p:spPr/>
        <p:txBody>
          <a:bodyPr>
            <a:normAutofit/>
          </a:bodyPr>
          <a:lstStyle/>
          <a:p>
            <a:pPr marL="0" indent="0" algn="l">
              <a:buNone/>
            </a:pPr>
            <a:endParaRPr lang="fr-FR" sz="1600" dirty="0" smtClean="0"/>
          </a:p>
          <a:p>
            <a:pPr algn="l"/>
            <a:endParaRPr lang="fr-FR" sz="1600" dirty="0"/>
          </a:p>
          <a:p>
            <a:pPr algn="l"/>
            <a:endParaRPr lang="fr-FR" sz="1600" dirty="0" smtClean="0"/>
          </a:p>
          <a:p>
            <a:pPr algn="l"/>
            <a:endParaRPr lang="fr-FR" sz="1600" dirty="0" smtClean="0"/>
          </a:p>
          <a:p>
            <a:r>
              <a:rPr lang="fr-FR" sz="1600" dirty="0"/>
              <a:t>Actuellement, les jeux de </a:t>
            </a:r>
            <a:r>
              <a:rPr lang="fr-FR" sz="1600" dirty="0" smtClean="0"/>
              <a:t>hasard </a:t>
            </a:r>
            <a:r>
              <a:rPr lang="fr-FR" sz="1600" dirty="0"/>
              <a:t>et d’argent sont régis par deux lois </a:t>
            </a:r>
            <a:r>
              <a:rPr lang="fr-FR" sz="1600" dirty="0" smtClean="0"/>
              <a:t>distinctes : </a:t>
            </a:r>
            <a:r>
              <a:rPr lang="fr-FR" sz="1600" dirty="0"/>
              <a:t>la loi sur </a:t>
            </a:r>
            <a:r>
              <a:rPr lang="fr-FR" sz="1600" dirty="0" smtClean="0"/>
              <a:t>les </a:t>
            </a:r>
            <a:r>
              <a:rPr lang="fr-FR" sz="1600" dirty="0"/>
              <a:t>loteries et paris de 1923 et la loi sur les maisons de jeux de 1998. Un projet de loi est en cours de réalisation et fondra ces deux lois en une seule. Plusieurs points de cette nouvelle loi portent à débat (ouverture des jeux online, refus de la constitution d’une commission consultative d’expert en prévention, protection des </a:t>
            </a:r>
            <a:r>
              <a:rPr lang="fr-FR" sz="1600" dirty="0" smtClean="0"/>
              <a:t>joueurs,</a:t>
            </a:r>
            <a:r>
              <a:rPr lang="is-IS" sz="1600" dirty="0" smtClean="0"/>
              <a:t>…</a:t>
            </a:r>
            <a:r>
              <a:rPr lang="is-IS" sz="1600" dirty="0"/>
              <a:t>)</a:t>
            </a:r>
          </a:p>
          <a:p>
            <a:r>
              <a:rPr lang="fr-FR" sz="1600" dirty="0"/>
              <a:t>L</a:t>
            </a:r>
            <a:r>
              <a:rPr lang="is-IS" sz="1600" dirty="0"/>
              <a:t>es écrans ne sont pas régis par une loi spécifique à l’heure actuelle. À la suite d’une demande d’un parlementaire, un rapport avait conclu en 2011 que le cadre actuel (CC, CP) permettait de répondre adéquatement à tous les aspects légaux que pouvaient comporter des délits commis avec les écrans. </a:t>
            </a:r>
            <a:endParaRPr lang="fr-FR" sz="1600" dirty="0"/>
          </a:p>
          <a:p>
            <a:pPr algn="l"/>
            <a:endParaRPr lang="fr-FR" sz="1600" dirty="0" smtClean="0"/>
          </a:p>
        </p:txBody>
      </p:sp>
      <p:pic>
        <p:nvPicPr>
          <p:cNvPr id="10" name="Image 9" descr="logo_addictionsuisse.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150" y="256865"/>
            <a:ext cx="916517" cy="216089"/>
          </a:xfrm>
          <a:prstGeom prst="rect">
            <a:avLst/>
          </a:prstGeom>
        </p:spPr>
      </p:pic>
      <p:pic>
        <p:nvPicPr>
          <p:cNvPr id="11" name="Image 10" descr="logo grea.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0" y="259532"/>
            <a:ext cx="825500" cy="213422"/>
          </a:xfrm>
          <a:prstGeom prst="rect">
            <a:avLst/>
          </a:prstGeom>
        </p:spPr>
      </p:pic>
      <p:pic>
        <p:nvPicPr>
          <p:cNvPr id="12" name="Image 11" descr="REPER Logo2015.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90056" y="192743"/>
            <a:ext cx="706251" cy="319248"/>
          </a:xfrm>
          <a:prstGeom prst="rect">
            <a:avLst/>
          </a:prstGeom>
        </p:spPr>
      </p:pic>
      <p:pic>
        <p:nvPicPr>
          <p:cNvPr id="13" name="Image 12" descr="logo_cap.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91933" y="165887"/>
            <a:ext cx="766233" cy="307067"/>
          </a:xfrm>
          <a:prstGeom prst="rect">
            <a:avLst/>
          </a:prstGeom>
        </p:spPr>
      </p:pic>
      <p:pic>
        <p:nvPicPr>
          <p:cNvPr id="14" name="Image 13" descr="FVA_Logo.2014.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58166" y="111475"/>
            <a:ext cx="368299" cy="361479"/>
          </a:xfrm>
          <a:prstGeom prst="rect">
            <a:avLst/>
          </a:prstGeom>
        </p:spPr>
      </p:pic>
      <p:pic>
        <p:nvPicPr>
          <p:cNvPr id="15" name="Image 14" descr="logoFRsanté vs.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550833" y="165887"/>
            <a:ext cx="694101" cy="280211"/>
          </a:xfrm>
          <a:prstGeom prst="rect">
            <a:avLst/>
          </a:prstGeom>
        </p:spPr>
      </p:pic>
      <p:pic>
        <p:nvPicPr>
          <p:cNvPr id="16" name="Image 15" descr="beges.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8667" y="213239"/>
            <a:ext cx="804333" cy="193040"/>
          </a:xfrm>
          <a:prstGeom prst="rect">
            <a:avLst/>
          </a:prstGeom>
        </p:spPr>
      </p:pic>
      <p:pic>
        <p:nvPicPr>
          <p:cNvPr id="18" name="Image 17" descr="logo-association-gouvernail-fribourg.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5663" y="6217920"/>
            <a:ext cx="1450340" cy="405050"/>
          </a:xfrm>
          <a:prstGeom prst="rect">
            <a:avLst/>
          </a:prstGeom>
        </p:spPr>
      </p:pic>
      <p:sp>
        <p:nvSpPr>
          <p:cNvPr id="20" name="Rectangle 19"/>
          <p:cNvSpPr/>
          <p:nvPr/>
        </p:nvSpPr>
        <p:spPr>
          <a:xfrm>
            <a:off x="5489787" y="6390640"/>
            <a:ext cx="3159760" cy="142240"/>
          </a:xfrm>
          <a:prstGeom prst="rect">
            <a:avLst/>
          </a:prstGeom>
          <a:solidFill>
            <a:srgbClr val="4A9B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Arial"/>
              <a:cs typeface="Arial"/>
            </a:endParaRPr>
          </a:p>
        </p:txBody>
      </p:sp>
      <p:sp>
        <p:nvSpPr>
          <p:cNvPr id="21" name="Rectangle 20"/>
          <p:cNvSpPr/>
          <p:nvPr/>
        </p:nvSpPr>
        <p:spPr>
          <a:xfrm>
            <a:off x="430107" y="6390640"/>
            <a:ext cx="3159760" cy="142240"/>
          </a:xfrm>
          <a:prstGeom prst="rect">
            <a:avLst/>
          </a:prstGeom>
          <a:solidFill>
            <a:srgbClr val="4A9B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latin typeface="Arial"/>
              <a:cs typeface="Arial"/>
            </a:endParaRPr>
          </a:p>
        </p:txBody>
      </p:sp>
      <p:pic>
        <p:nvPicPr>
          <p:cNvPr id="17" name="Image 16" descr="fondation Neuchâtel addictions.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312299" y="233498"/>
            <a:ext cx="1836868" cy="146747"/>
          </a:xfrm>
          <a:prstGeom prst="rect">
            <a:avLst/>
          </a:prstGeom>
        </p:spPr>
      </p:pic>
    </p:spTree>
    <p:extLst>
      <p:ext uri="{BB962C8B-B14F-4D97-AF65-F5344CB8AC3E}">
        <p14:creationId xmlns:p14="http://schemas.microsoft.com/office/powerpoint/2010/main" val="467106209"/>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1840</TotalTime>
  <Words>484</Words>
  <Application>Microsoft Macintosh PowerPoint</Application>
  <PresentationFormat>Présentation à l'écran (4:3)</PresentationFormat>
  <Paragraphs>65</Paragraphs>
  <Slides>5</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5</vt:i4>
      </vt:variant>
    </vt:vector>
  </HeadingPairs>
  <TitlesOfParts>
    <vt:vector size="9" baseType="lpstr">
      <vt:lpstr>Arial</vt:lpstr>
      <vt:lpstr>Calibri</vt:lpstr>
      <vt:lpstr>Courier New</vt:lpstr>
      <vt:lpstr>Thème Office</vt:lpstr>
      <vt:lpstr>Cadre légal tabac</vt:lpstr>
      <vt:lpstr>Cadre légal alcool</vt:lpstr>
      <vt:lpstr>Cadre légal stupéfiants</vt:lpstr>
      <vt:lpstr>Présentation PowerPoint</vt:lpstr>
      <vt:lpstr>Cadre légal jeux de hasard et d’argent et écrans</vt:lpstr>
    </vt:vector>
  </TitlesOfParts>
  <Company>REPER</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Gouvernail</dc:title>
  <dc:creator>Catherine Dorthe</dc:creator>
  <cp:lastModifiedBy>Utilisateur de Microsoft Office</cp:lastModifiedBy>
  <cp:revision>119</cp:revision>
  <cp:lastPrinted>2016-04-26T16:19:50Z</cp:lastPrinted>
  <dcterms:created xsi:type="dcterms:W3CDTF">2015-02-12T10:45:12Z</dcterms:created>
  <dcterms:modified xsi:type="dcterms:W3CDTF">2017-03-24T15:03:33Z</dcterms:modified>
</cp:coreProperties>
</file>